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64" autoAdjust="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214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34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85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5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2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3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83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96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6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DCD2-6523-4F2C-B74D-B4F389DAEC17}" type="datetimeFigureOut">
              <a:rPr lang="ru-RU" smtClean="0"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1802E-026B-4651-855B-FE2D2B39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21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oge.fipi.ru/os/xmodules/qprint/index.php?proj=8BBD5C99F37898B6402964AB1195566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ge.fipi.ru/os/xmodules/qprint/index.php?proj=8BBD5C99F37898B6402964AB1195566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тестовыми заданиями по грамматике</a:t>
            </a:r>
            <a:endParaRPr lang="ru-RU" sz="6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класс</a:t>
            </a:r>
          </a:p>
          <a:p>
            <a:r>
              <a:rPr lang="ru-RU" sz="4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04.02.2022</a:t>
            </a:r>
            <a:endParaRPr lang="ru-RU" sz="44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4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61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Моменты в ОГЭ, на которые следует обратить внимание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472608"/>
          </a:xfrm>
        </p:spPr>
        <p:txBody>
          <a:bodyPr>
            <a:noAutofit/>
          </a:bodyPr>
          <a:lstStyle/>
          <a:p>
            <a:pPr lvl="0"/>
            <a:r>
              <a:rPr lang="ru-RU" sz="2700" dirty="0"/>
              <a:t>После выражения </a:t>
            </a:r>
            <a:r>
              <a:rPr lang="en-US" sz="2700" b="1" dirty="0"/>
              <a:t>I wish</a:t>
            </a:r>
            <a:r>
              <a:rPr lang="ru-RU" sz="2700" dirty="0"/>
              <a:t> будет идти глагол в </a:t>
            </a:r>
            <a:r>
              <a:rPr lang="en-US" sz="2700" b="1" dirty="0"/>
              <a:t>Past Simple</a:t>
            </a:r>
            <a:endParaRPr lang="ru-RU" sz="2700" dirty="0"/>
          </a:p>
          <a:p>
            <a:pPr lvl="0"/>
            <a:r>
              <a:rPr lang="en-US" sz="2700" b="1" dirty="0"/>
              <a:t>Can </a:t>
            </a:r>
            <a:r>
              <a:rPr lang="ru-RU" sz="2700" dirty="0"/>
              <a:t>может меняться только на </a:t>
            </a:r>
            <a:r>
              <a:rPr lang="en-US" sz="2700" b="1" dirty="0"/>
              <a:t>could</a:t>
            </a:r>
            <a:r>
              <a:rPr lang="ru-RU" sz="2700" b="1" dirty="0"/>
              <a:t>; </a:t>
            </a:r>
            <a:r>
              <a:rPr lang="ru-RU" sz="2700" dirty="0"/>
              <a:t>если в задании стоит</a:t>
            </a:r>
            <a:r>
              <a:rPr lang="ru-RU" sz="2700" b="1" dirty="0"/>
              <a:t> </a:t>
            </a:r>
            <a:r>
              <a:rPr lang="en-US" sz="2700" b="1" dirty="0"/>
              <a:t>not</a:t>
            </a:r>
            <a:r>
              <a:rPr lang="ru-RU" sz="2700" b="1" dirty="0"/>
              <a:t>/</a:t>
            </a:r>
            <a:r>
              <a:rPr lang="en-US" sz="2700" b="1" dirty="0"/>
              <a:t>can</a:t>
            </a:r>
            <a:r>
              <a:rPr lang="ru-RU" sz="2700" b="1" dirty="0"/>
              <a:t>, </a:t>
            </a:r>
            <a:r>
              <a:rPr lang="ru-RU" sz="2700" dirty="0"/>
              <a:t>то в ответе может быть либо</a:t>
            </a:r>
            <a:r>
              <a:rPr lang="ru-RU" sz="2700" b="1" dirty="0"/>
              <a:t> </a:t>
            </a:r>
            <a:r>
              <a:rPr lang="en-US" sz="2700" b="1" dirty="0"/>
              <a:t>can</a:t>
            </a:r>
            <a:r>
              <a:rPr lang="ru-RU" sz="2700" b="1" dirty="0"/>
              <a:t>’</a:t>
            </a:r>
            <a:r>
              <a:rPr lang="en-US" sz="2700" b="1" dirty="0"/>
              <a:t>t </a:t>
            </a:r>
            <a:r>
              <a:rPr lang="ru-RU" sz="2700" dirty="0"/>
              <a:t>либо</a:t>
            </a:r>
            <a:r>
              <a:rPr lang="ru-RU" sz="2700" b="1" dirty="0"/>
              <a:t> </a:t>
            </a:r>
            <a:r>
              <a:rPr lang="en-US" sz="2700" b="1" dirty="0" err="1"/>
              <a:t>couldn</a:t>
            </a:r>
            <a:r>
              <a:rPr lang="ru-RU" sz="2700" b="1" dirty="0"/>
              <a:t>’</a:t>
            </a:r>
            <a:r>
              <a:rPr lang="en-US" sz="2700" b="1" dirty="0"/>
              <a:t>t </a:t>
            </a:r>
            <a:r>
              <a:rPr lang="ru-RU" sz="2700" dirty="0"/>
              <a:t>в зависимости от времени в предложении(</a:t>
            </a:r>
            <a:r>
              <a:rPr lang="en-US" sz="2700" dirty="0"/>
              <a:t>not</a:t>
            </a:r>
            <a:r>
              <a:rPr lang="ru-RU" sz="2700" dirty="0"/>
              <a:t>/</a:t>
            </a:r>
            <a:r>
              <a:rPr lang="en-US" sz="2700" dirty="0"/>
              <a:t>must</a:t>
            </a:r>
            <a:r>
              <a:rPr lang="ru-RU" sz="2700" dirty="0"/>
              <a:t> – меняется только на </a:t>
            </a:r>
            <a:r>
              <a:rPr lang="en-US" sz="2700" dirty="0" err="1"/>
              <a:t>mustn</a:t>
            </a:r>
            <a:r>
              <a:rPr lang="ru-RU" sz="2700" dirty="0"/>
              <a:t>’</a:t>
            </a:r>
            <a:r>
              <a:rPr lang="en-US" sz="2700" dirty="0"/>
              <a:t>t</a:t>
            </a:r>
            <a:r>
              <a:rPr lang="ru-RU" sz="2700" dirty="0" smtClean="0"/>
              <a:t>)</a:t>
            </a:r>
          </a:p>
          <a:p>
            <a:pPr marL="0" lvl="0" indent="0">
              <a:buNone/>
            </a:pPr>
            <a:r>
              <a:rPr lang="ru-RU" sz="2700" dirty="0"/>
              <a:t>Условные предложения:</a:t>
            </a:r>
          </a:p>
          <a:p>
            <a:r>
              <a:rPr lang="ru-RU" sz="2500" b="1" dirty="0"/>
              <a:t>1 тип:</a:t>
            </a:r>
            <a:r>
              <a:rPr lang="ru-RU" sz="2500" dirty="0"/>
              <a:t> в ПРИДАТОЧНОМ </a:t>
            </a:r>
            <a:r>
              <a:rPr lang="ru-RU" sz="2500" b="1" dirty="0"/>
              <a:t>после </a:t>
            </a:r>
            <a:r>
              <a:rPr lang="en-US" sz="2500" b="1" dirty="0"/>
              <a:t>if</a:t>
            </a:r>
            <a:r>
              <a:rPr lang="ru-RU" sz="2500" dirty="0"/>
              <a:t> (или </a:t>
            </a:r>
            <a:r>
              <a:rPr lang="en-US" sz="2500" b="1" dirty="0"/>
              <a:t>when</a:t>
            </a:r>
            <a:r>
              <a:rPr lang="ru-RU" sz="2500" dirty="0"/>
              <a:t> в значении при каком условии) будет идти </a:t>
            </a:r>
            <a:r>
              <a:rPr lang="en-US" sz="2500" i="1" u="sng" dirty="0"/>
              <a:t>Present Simple</a:t>
            </a:r>
            <a:r>
              <a:rPr lang="ru-RU" sz="2500" dirty="0"/>
              <a:t> (</a:t>
            </a:r>
            <a:r>
              <a:rPr lang="en-US" sz="2500" dirty="0"/>
              <a:t>V</a:t>
            </a:r>
            <a:r>
              <a:rPr lang="ru-RU" sz="2500" dirty="0"/>
              <a:t>1 или </a:t>
            </a:r>
            <a:r>
              <a:rPr lang="en-US" sz="2500" dirty="0"/>
              <a:t>Vs</a:t>
            </a:r>
            <a:r>
              <a:rPr lang="ru-RU" sz="2500" dirty="0"/>
              <a:t>, либо </a:t>
            </a:r>
            <a:r>
              <a:rPr lang="en-US" sz="2500" dirty="0"/>
              <a:t>am</a:t>
            </a:r>
            <a:r>
              <a:rPr lang="ru-RU" sz="2500" dirty="0"/>
              <a:t>/ </a:t>
            </a:r>
            <a:r>
              <a:rPr lang="en-US" sz="2500" dirty="0"/>
              <a:t>Is</a:t>
            </a:r>
            <a:r>
              <a:rPr lang="ru-RU" sz="2500" dirty="0"/>
              <a:t>/ </a:t>
            </a:r>
            <a:r>
              <a:rPr lang="en-US" sz="2500" dirty="0"/>
              <a:t>are</a:t>
            </a:r>
            <a:r>
              <a:rPr lang="ru-RU" sz="2500" dirty="0"/>
              <a:t>), а в ГЛАВНОМ будет </a:t>
            </a:r>
            <a:r>
              <a:rPr lang="en-US" sz="2500" i="1" u="sng" dirty="0"/>
              <a:t>Future Simple</a:t>
            </a:r>
            <a:r>
              <a:rPr lang="ru-RU" sz="2500" dirty="0"/>
              <a:t> (</a:t>
            </a:r>
            <a:r>
              <a:rPr lang="en-US" sz="2500" dirty="0"/>
              <a:t>will V</a:t>
            </a:r>
            <a:r>
              <a:rPr lang="ru-RU" sz="2500" dirty="0"/>
              <a:t>1)</a:t>
            </a:r>
          </a:p>
          <a:p>
            <a:r>
              <a:rPr lang="ru-RU" sz="2500" b="1" dirty="0"/>
              <a:t>2 тип:</a:t>
            </a:r>
            <a:r>
              <a:rPr lang="ru-RU" sz="2500" dirty="0"/>
              <a:t> в ПРИДАТОЧНОМ </a:t>
            </a:r>
            <a:r>
              <a:rPr lang="ru-RU" sz="2500" b="1" dirty="0"/>
              <a:t>после </a:t>
            </a:r>
            <a:r>
              <a:rPr lang="en-US" sz="2500" b="1" dirty="0"/>
              <a:t>if</a:t>
            </a:r>
            <a:r>
              <a:rPr lang="ru-RU" sz="2500" dirty="0"/>
              <a:t> (или </a:t>
            </a:r>
            <a:r>
              <a:rPr lang="en-US" sz="2500" b="1" dirty="0"/>
              <a:t>when</a:t>
            </a:r>
            <a:r>
              <a:rPr lang="ru-RU" sz="2500" dirty="0"/>
              <a:t> в значении при каком условии) будет идти </a:t>
            </a:r>
            <a:r>
              <a:rPr lang="en-US" sz="2500" i="1" u="sng" dirty="0"/>
              <a:t>Past Simple</a:t>
            </a:r>
            <a:r>
              <a:rPr lang="ru-RU" sz="2500" dirty="0"/>
              <a:t> (</a:t>
            </a:r>
            <a:r>
              <a:rPr lang="en-US" sz="2500" dirty="0"/>
              <a:t>V</a:t>
            </a:r>
            <a:r>
              <a:rPr lang="ru-RU" sz="2500" dirty="0"/>
              <a:t>2 или </a:t>
            </a:r>
            <a:r>
              <a:rPr lang="en-US" sz="2500" dirty="0" err="1"/>
              <a:t>Ved</a:t>
            </a:r>
            <a:r>
              <a:rPr lang="ru-RU" sz="2500" dirty="0"/>
              <a:t>, либо </a:t>
            </a:r>
            <a:r>
              <a:rPr lang="en-US" sz="2500" dirty="0"/>
              <a:t>was</a:t>
            </a:r>
            <a:r>
              <a:rPr lang="ru-RU" sz="2500" dirty="0"/>
              <a:t>/</a:t>
            </a:r>
            <a:r>
              <a:rPr lang="en-US" sz="2500" dirty="0"/>
              <a:t>were</a:t>
            </a:r>
            <a:r>
              <a:rPr lang="ru-RU" sz="2500" dirty="0"/>
              <a:t>), а в ГЛАВНОМ будет </a:t>
            </a:r>
            <a:r>
              <a:rPr lang="en-US" sz="2500" i="1" u="sng" dirty="0"/>
              <a:t>Future in the Past</a:t>
            </a:r>
            <a:r>
              <a:rPr lang="ru-RU" sz="2500" dirty="0"/>
              <a:t> (</a:t>
            </a:r>
            <a:r>
              <a:rPr lang="en-US" sz="2500" dirty="0"/>
              <a:t>would V</a:t>
            </a:r>
            <a:r>
              <a:rPr lang="ru-RU" sz="2500" dirty="0"/>
              <a:t>1)</a:t>
            </a:r>
          </a:p>
          <a:p>
            <a:pPr lvl="0"/>
            <a:endParaRPr lang="ru-RU" sz="2700" dirty="0"/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56061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Тренировочный вариант</a:t>
            </a:r>
            <a:endParaRPr lang="ru-RU"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784976" cy="62373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i="1" dirty="0" smtClean="0"/>
              <a:t>Tracey </a:t>
            </a:r>
            <a:r>
              <a:rPr lang="en-US" sz="2800" i="1" dirty="0"/>
              <a:t>was very unhappy and scared. She was starting a new school</a:t>
            </a:r>
            <a:r>
              <a:rPr lang="en-US" sz="2800" i="1" dirty="0" smtClean="0"/>
              <a:t>.</a:t>
            </a:r>
            <a:r>
              <a:rPr lang="ru-RU" sz="2800" i="1" dirty="0" smtClean="0"/>
              <a:t> </a:t>
            </a:r>
            <a:r>
              <a:rPr lang="en-US" sz="2800" i="1" dirty="0" smtClean="0"/>
              <a:t>“</a:t>
            </a:r>
            <a:r>
              <a:rPr lang="en-US" sz="2800" i="1" dirty="0"/>
              <a:t>I </a:t>
            </a:r>
            <a:r>
              <a:rPr lang="en-US" sz="2800" i="1" dirty="0" smtClean="0"/>
              <a:t>_____(</a:t>
            </a:r>
            <a:r>
              <a:rPr lang="en-US" sz="2800" b="1" i="1" dirty="0"/>
              <a:t>NOT/WANT</a:t>
            </a:r>
            <a:r>
              <a:rPr lang="en-US" sz="2800" i="1" dirty="0"/>
              <a:t>) to go to school today,” Tracey told her father</a:t>
            </a:r>
            <a:r>
              <a:rPr lang="en-US" sz="2800" i="1" dirty="0" smtClean="0"/>
              <a:t>.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 smtClean="0"/>
              <a:t>“</a:t>
            </a:r>
            <a:r>
              <a:rPr lang="en-US" sz="2800" i="1" dirty="0"/>
              <a:t>I understand, Tracey,” he said. “Starting a new school can be very difficult. But you have to</a:t>
            </a:r>
            <a:r>
              <a:rPr lang="en-US" sz="2800" i="1" dirty="0" smtClean="0"/>
              <a:t>.”</a:t>
            </a:r>
            <a:r>
              <a:rPr lang="ru-RU" sz="2800" dirty="0" smtClean="0"/>
              <a:t> </a:t>
            </a:r>
            <a:r>
              <a:rPr lang="en-US" sz="2800" i="1" dirty="0" smtClean="0"/>
              <a:t>A </a:t>
            </a:r>
            <a:r>
              <a:rPr lang="en-US" sz="2800" i="1" dirty="0"/>
              <a:t>month before </a:t>
            </a:r>
            <a:r>
              <a:rPr lang="en-US" sz="2800" i="1" dirty="0" smtClean="0"/>
              <a:t>____(</a:t>
            </a:r>
            <a:r>
              <a:rPr lang="en-US" sz="2800" b="1" i="1" dirty="0"/>
              <a:t>THEY</a:t>
            </a:r>
            <a:r>
              <a:rPr lang="en-US" sz="2800" i="1" dirty="0"/>
              <a:t>) family had moved to a new town and everything was still new and strange for Tracey</a:t>
            </a:r>
            <a:r>
              <a:rPr lang="en-US" sz="2800" i="1" dirty="0" smtClean="0"/>
              <a:t>.»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/>
              <a:t>«Dad smoothed Tracey’s hair down and </a:t>
            </a:r>
            <a:r>
              <a:rPr lang="en-US" sz="2800" i="1" dirty="0" smtClean="0"/>
              <a:t>____(</a:t>
            </a:r>
            <a:r>
              <a:rPr lang="en-US" sz="2800" b="1" i="1" dirty="0"/>
              <a:t>GIVE</a:t>
            </a:r>
            <a:r>
              <a:rPr lang="en-US" sz="2800" i="1" dirty="0"/>
              <a:t>) her a little hug</a:t>
            </a:r>
            <a:r>
              <a:rPr lang="en-US" sz="2800" i="1" dirty="0" smtClean="0"/>
              <a:t>,»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/>
              <a:t>“When your classes </a:t>
            </a:r>
            <a:r>
              <a:rPr lang="en-US" sz="2800" i="1" dirty="0" smtClean="0"/>
              <a:t>___(</a:t>
            </a:r>
            <a:r>
              <a:rPr lang="en-US" sz="2800" b="1" i="1" dirty="0"/>
              <a:t>BE</a:t>
            </a:r>
            <a:r>
              <a:rPr lang="en-US" sz="2800" i="1" dirty="0"/>
              <a:t>) over, I’ll pick you up, ok</a:t>
            </a:r>
            <a:r>
              <a:rPr lang="en-US" sz="2800" i="1" dirty="0" smtClean="0"/>
              <a:t>?”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/>
              <a:t>When Tracey got to school and looked at the big building, she thought, “I wish I </a:t>
            </a:r>
            <a:r>
              <a:rPr lang="en-US" sz="2800" i="1" dirty="0" smtClean="0"/>
              <a:t>_______(</a:t>
            </a:r>
            <a:r>
              <a:rPr lang="en-US" sz="2800" b="1" i="1" dirty="0"/>
              <a:t>CAN</a:t>
            </a:r>
            <a:r>
              <a:rPr lang="en-US" sz="2800" i="1" dirty="0"/>
              <a:t>) run away,” but she knew it was impossible</a:t>
            </a:r>
            <a:r>
              <a:rPr lang="en-US" sz="2800" i="1" dirty="0" smtClean="0"/>
              <a:t>.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/>
              <a:t>She took a deep breath and walked up the steps to school. She went straight into her </a:t>
            </a:r>
            <a:r>
              <a:rPr lang="en-US" sz="2800" i="1" dirty="0" smtClean="0"/>
              <a:t>____(</a:t>
            </a:r>
            <a:r>
              <a:rPr lang="en-US" sz="2800" b="1" i="1" dirty="0"/>
              <a:t>FIVE</a:t>
            </a:r>
            <a:r>
              <a:rPr lang="en-US" sz="2800" i="1" dirty="0"/>
              <a:t>) grade classroom</a:t>
            </a:r>
            <a:r>
              <a:rPr lang="en-US" sz="2800" i="1" dirty="0" smtClean="0"/>
              <a:t>.</a:t>
            </a:r>
            <a:endParaRPr lang="ru-RU" sz="2800" i="1" dirty="0" smtClean="0"/>
          </a:p>
          <a:p>
            <a:pPr marL="0" indent="0">
              <a:buNone/>
            </a:pPr>
            <a:r>
              <a:rPr lang="en-US" sz="2800" i="1" dirty="0"/>
              <a:t>That must be Tracey,” “Hello, Tracey!”, “Welcome, Tracey!” the </a:t>
            </a:r>
            <a:r>
              <a:rPr lang="en-US" sz="2800" i="1" dirty="0" smtClean="0"/>
              <a:t>_____(</a:t>
            </a:r>
            <a:r>
              <a:rPr lang="en-US" sz="2800" b="1" i="1" dirty="0"/>
              <a:t>CHILD</a:t>
            </a:r>
            <a:r>
              <a:rPr lang="en-US" sz="2800" i="1" dirty="0"/>
              <a:t>) in the room welcomed her.</a:t>
            </a:r>
            <a:endParaRPr lang="ru-RU" sz="2800" i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8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2289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Рекомендуемая литература для подготовке к ОГЭ по английскому языку</a:t>
            </a:r>
            <a:endParaRPr lang="ru-RU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Открытый банк данных ОГЭ -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oge.fipi.ru/os/xmodules/qprint/index.php?proj=8BBD5C99F37898B6402964AB11955663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ОГЭ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2021. Английский язык. 10 тренировочных вариантов экзаменационных работ - Гудкова Л.М., Терентьева О.В.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7030A0"/>
                </a:solidFill>
              </a:rPr>
              <a:t>Меликян</a:t>
            </a:r>
            <a:r>
              <a:rPr lang="ru-RU" sz="2800" b="1" dirty="0">
                <a:solidFill>
                  <a:srgbClr val="7030A0"/>
                </a:solidFill>
              </a:rPr>
              <a:t>, </a:t>
            </a:r>
            <a:r>
              <a:rPr lang="ru-RU" sz="2800" b="1" dirty="0" err="1">
                <a:solidFill>
                  <a:srgbClr val="7030A0"/>
                </a:solidFill>
              </a:rPr>
              <a:t>Бодоньи</a:t>
            </a:r>
            <a:r>
              <a:rPr lang="ru-RU" sz="2800" b="1" dirty="0">
                <a:solidFill>
                  <a:srgbClr val="7030A0"/>
                </a:solidFill>
              </a:rPr>
              <a:t>: ОГЭ 2022. Английский язык. 9 класс. Тренинг. Все типы </a:t>
            </a:r>
            <a:r>
              <a:rPr lang="ru-RU" sz="2800" b="1" dirty="0" smtClean="0">
                <a:solidFill>
                  <a:srgbClr val="7030A0"/>
                </a:solidFill>
              </a:rPr>
              <a:t>заданий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rgbClr val="C00000"/>
                </a:solidFill>
              </a:rPr>
              <a:t>Меликян</a:t>
            </a:r>
            <a:r>
              <a:rPr lang="ru-RU" sz="2800" b="1" dirty="0">
                <a:solidFill>
                  <a:srgbClr val="C00000"/>
                </a:solidFill>
              </a:rPr>
              <a:t>, Смирнов, </a:t>
            </a:r>
            <a:r>
              <a:rPr lang="ru-RU" sz="2800" b="1" dirty="0" err="1">
                <a:solidFill>
                  <a:srgbClr val="C00000"/>
                </a:solidFill>
              </a:rPr>
              <a:t>Кулинцева</a:t>
            </a:r>
            <a:r>
              <a:rPr lang="ru-RU" sz="2800" b="1" dirty="0">
                <a:solidFill>
                  <a:srgbClr val="C00000"/>
                </a:solidFill>
              </a:rPr>
              <a:t>: ОГЭ 2022 Английский язык. 9 класс. 20 тренировочных вариантов по демоверсии 2022 года</a:t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6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700808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Глагол 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нужно поставить в любое подходящее по смыслу время активного или пассивного </a:t>
            </a:r>
            <a:r>
              <a:rPr lang="ru-RU" sz="3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залога</a:t>
            </a:r>
            <a: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1" t="39982" r="59608" b="43030"/>
          <a:stretch/>
        </p:blipFill>
        <p:spPr bwMode="auto">
          <a:xfrm>
            <a:off x="251520" y="1556792"/>
            <a:ext cx="6696744" cy="202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2" t="67202" r="59608" b="6336"/>
          <a:stretch/>
        </p:blipFill>
        <p:spPr bwMode="auto">
          <a:xfrm>
            <a:off x="251520" y="3828084"/>
            <a:ext cx="6192688" cy="264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1700808"/>
            <a:ext cx="2411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WERE SENT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DIDN’T HAVE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4365104"/>
            <a:ext cx="2411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WILL IMPROVE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WAS EATING</a:t>
            </a:r>
          </a:p>
          <a:p>
            <a:pPr marL="342900" indent="-342900">
              <a:buAutoNum type="arabicPeriod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BEGAN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9903" y="633113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из демоверсии на сайте ФИПИ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8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Существительное </a:t>
            </a:r>
            <a:r>
              <a:rPr lang="ru-RU" sz="2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нужно поставить во множественное число (особое внимание уделить особым случаям и исключениям: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54726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если сущ. заканчивается на </a:t>
            </a:r>
            <a:r>
              <a:rPr lang="en-US" b="1" u="sng" dirty="0"/>
              <a:t>x</a:t>
            </a:r>
            <a:r>
              <a:rPr lang="ru-RU" b="1" u="sng" dirty="0"/>
              <a:t>, </a:t>
            </a:r>
            <a:r>
              <a:rPr lang="en-US" b="1" u="sng" dirty="0" err="1"/>
              <a:t>ss</a:t>
            </a:r>
            <a:r>
              <a:rPr lang="ru-RU" b="1" u="sng" dirty="0"/>
              <a:t>, </a:t>
            </a:r>
            <a:r>
              <a:rPr lang="en-US" b="1" u="sng" dirty="0"/>
              <a:t>s</a:t>
            </a:r>
            <a:r>
              <a:rPr lang="ru-RU" b="1" u="sng" dirty="0"/>
              <a:t>, </a:t>
            </a:r>
            <a:r>
              <a:rPr lang="en-US" b="1" u="sng" dirty="0" err="1"/>
              <a:t>ch</a:t>
            </a:r>
            <a:r>
              <a:rPr lang="ru-RU" b="1" u="sng" dirty="0"/>
              <a:t>,</a:t>
            </a:r>
            <a:r>
              <a:rPr lang="en-US" b="1" u="sng" dirty="0" err="1"/>
              <a:t>sh</a:t>
            </a:r>
            <a:r>
              <a:rPr lang="ru-RU" dirty="0"/>
              <a:t>  то мы к слову добавляем </a:t>
            </a:r>
            <a:r>
              <a:rPr lang="en-US" b="1" u="sng" dirty="0" err="1"/>
              <a:t>es</a:t>
            </a:r>
            <a:r>
              <a:rPr lang="ru-RU" b="1" u="sng" dirty="0"/>
              <a:t>; </a:t>
            </a:r>
            <a:r>
              <a:rPr lang="ru-RU" dirty="0"/>
              <a:t> </a:t>
            </a:r>
          </a:p>
          <a:p>
            <a:pPr lvl="0"/>
            <a:r>
              <a:rPr lang="ru-RU" dirty="0"/>
              <a:t>если сущ. заканчивается на </a:t>
            </a:r>
            <a:r>
              <a:rPr lang="en-US" b="1" u="sng" dirty="0"/>
              <a:t>f</a:t>
            </a:r>
            <a:r>
              <a:rPr lang="ru-RU" dirty="0"/>
              <a:t> или </a:t>
            </a:r>
            <a:r>
              <a:rPr lang="en-US" b="1" u="sng" dirty="0" err="1"/>
              <a:t>fe</a:t>
            </a:r>
            <a:r>
              <a:rPr lang="ru-RU" dirty="0"/>
              <a:t>, то мы меняем </a:t>
            </a:r>
            <a:r>
              <a:rPr lang="en-US" dirty="0"/>
              <a:t>f</a:t>
            </a:r>
            <a:r>
              <a:rPr lang="ru-RU" dirty="0"/>
              <a:t> на </a:t>
            </a:r>
            <a:r>
              <a:rPr lang="en-US" b="1" u="sng" dirty="0"/>
              <a:t>v </a:t>
            </a:r>
            <a:r>
              <a:rPr lang="ru-RU" dirty="0"/>
              <a:t>и добавляем </a:t>
            </a:r>
            <a:r>
              <a:rPr lang="en-US" b="1" u="sng" dirty="0" err="1"/>
              <a:t>es</a:t>
            </a:r>
            <a:r>
              <a:rPr lang="ru-RU" dirty="0"/>
              <a:t>, например: </a:t>
            </a:r>
            <a:r>
              <a:rPr lang="en-US" dirty="0"/>
              <a:t>lea</a:t>
            </a:r>
            <a:r>
              <a:rPr lang="en-US" b="1" u="sng" dirty="0"/>
              <a:t>f</a:t>
            </a:r>
            <a:r>
              <a:rPr lang="ru-RU" dirty="0"/>
              <a:t>- </a:t>
            </a:r>
            <a:r>
              <a:rPr lang="en-US" dirty="0"/>
              <a:t>lea</a:t>
            </a:r>
            <a:r>
              <a:rPr lang="en-US" b="1" u="sng" dirty="0"/>
              <a:t>ves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если сущ. заканчивается на </a:t>
            </a:r>
            <a:r>
              <a:rPr lang="ru-RU" b="1" u="sng" dirty="0"/>
              <a:t>о</a:t>
            </a:r>
            <a:r>
              <a:rPr lang="ru-RU" dirty="0"/>
              <a:t>, то мы добавляем </a:t>
            </a:r>
            <a:r>
              <a:rPr lang="en-US" b="1" u="sng" dirty="0" err="1"/>
              <a:t>es</a:t>
            </a:r>
            <a:r>
              <a:rPr lang="ru-RU" b="1" u="sng" dirty="0"/>
              <a:t>: </a:t>
            </a:r>
            <a:r>
              <a:rPr lang="ru-RU" dirty="0"/>
              <a:t> </a:t>
            </a:r>
            <a:r>
              <a:rPr lang="en-US" dirty="0"/>
              <a:t>potato</a:t>
            </a:r>
            <a:r>
              <a:rPr lang="ru-RU" dirty="0"/>
              <a:t>-</a:t>
            </a:r>
            <a:r>
              <a:rPr lang="en-US" dirty="0"/>
              <a:t>potato</a:t>
            </a:r>
            <a:r>
              <a:rPr lang="en-US" b="1" u="sng" dirty="0"/>
              <a:t>es</a:t>
            </a:r>
            <a:r>
              <a:rPr lang="ru-RU" dirty="0"/>
              <a:t>, НО: </a:t>
            </a:r>
            <a:r>
              <a:rPr lang="en-US" b="1" u="sng" dirty="0"/>
              <a:t>photos</a:t>
            </a:r>
            <a:r>
              <a:rPr lang="ru-RU" b="1" u="sng" dirty="0"/>
              <a:t>,</a:t>
            </a:r>
            <a:r>
              <a:rPr lang="en-US" b="1" u="sng" dirty="0"/>
              <a:t>pianos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если сущ. заканчивается на </a:t>
            </a:r>
            <a:r>
              <a:rPr lang="ru-RU" b="1" u="sng" dirty="0"/>
              <a:t>у</a:t>
            </a:r>
            <a:r>
              <a:rPr lang="ru-RU" dirty="0"/>
              <a:t> и перед ней идет согласная, то мы </a:t>
            </a:r>
            <a:r>
              <a:rPr lang="ru-RU" b="1" u="sng" dirty="0"/>
              <a:t>у </a:t>
            </a:r>
            <a:r>
              <a:rPr lang="ru-RU" dirty="0"/>
              <a:t>меняем на </a:t>
            </a:r>
            <a:r>
              <a:rPr lang="en-US" b="1" u="sng" dirty="0" err="1"/>
              <a:t>i</a:t>
            </a:r>
            <a:r>
              <a:rPr lang="ru-RU" dirty="0"/>
              <a:t> и добавляем </a:t>
            </a:r>
            <a:r>
              <a:rPr lang="en-US" b="1" u="sng" dirty="0" err="1"/>
              <a:t>es</a:t>
            </a:r>
            <a:r>
              <a:rPr lang="ru-RU" dirty="0"/>
              <a:t>: </a:t>
            </a:r>
            <a:r>
              <a:rPr lang="en-US" dirty="0"/>
              <a:t>universit</a:t>
            </a:r>
            <a:r>
              <a:rPr lang="en-US" b="1" dirty="0"/>
              <a:t>y </a:t>
            </a:r>
            <a:r>
              <a:rPr lang="ru-RU" dirty="0"/>
              <a:t>– </a:t>
            </a:r>
            <a:r>
              <a:rPr lang="en-US" dirty="0"/>
              <a:t>universit</a:t>
            </a:r>
            <a:r>
              <a:rPr lang="en-US" b="1" u="sng" dirty="0"/>
              <a:t>ies</a:t>
            </a:r>
            <a:r>
              <a:rPr lang="ru-RU" dirty="0"/>
              <a:t>, </a:t>
            </a:r>
            <a:r>
              <a:rPr lang="en-US" dirty="0"/>
              <a:t>cit</a:t>
            </a:r>
            <a:r>
              <a:rPr lang="en-US" b="1" dirty="0"/>
              <a:t>y</a:t>
            </a:r>
            <a:r>
              <a:rPr lang="ru-RU" dirty="0"/>
              <a:t> – </a:t>
            </a:r>
            <a:r>
              <a:rPr lang="en-US" dirty="0"/>
              <a:t>cit</a:t>
            </a:r>
            <a:r>
              <a:rPr lang="en-US" b="1" u="sng" dirty="0"/>
              <a:t>ies</a:t>
            </a:r>
            <a:r>
              <a:rPr lang="ru-RU" dirty="0"/>
              <a:t>, </a:t>
            </a:r>
            <a:r>
              <a:rPr lang="en-US" dirty="0"/>
              <a:t>countr</a:t>
            </a:r>
            <a:r>
              <a:rPr lang="en-US" b="1" dirty="0"/>
              <a:t>y</a:t>
            </a:r>
            <a:r>
              <a:rPr lang="ru-RU" dirty="0"/>
              <a:t> – </a:t>
            </a:r>
            <a:r>
              <a:rPr lang="en-US" dirty="0"/>
              <a:t>countr</a:t>
            </a:r>
            <a:r>
              <a:rPr lang="en-US" b="1" u="sng" dirty="0"/>
              <a:t>ies</a:t>
            </a:r>
            <a:r>
              <a:rPr lang="ru-RU" dirty="0"/>
              <a:t>, </a:t>
            </a:r>
            <a:r>
              <a:rPr lang="en-US" dirty="0"/>
              <a:t>lad</a:t>
            </a:r>
            <a:r>
              <a:rPr lang="en-US" b="1" dirty="0"/>
              <a:t>y</a:t>
            </a:r>
            <a:r>
              <a:rPr lang="ru-RU" dirty="0"/>
              <a:t> – </a:t>
            </a:r>
            <a:r>
              <a:rPr lang="en-US" dirty="0"/>
              <a:t>lad</a:t>
            </a:r>
            <a:r>
              <a:rPr lang="en-US" b="1" u="sng" dirty="0"/>
              <a:t>ies</a:t>
            </a:r>
            <a:r>
              <a:rPr lang="ru-RU" dirty="0"/>
              <a:t>, </a:t>
            </a:r>
            <a:r>
              <a:rPr lang="en-US" dirty="0"/>
              <a:t>bab</a:t>
            </a:r>
            <a:r>
              <a:rPr lang="en-US" b="1" dirty="0"/>
              <a:t>y</a:t>
            </a:r>
            <a:r>
              <a:rPr lang="ru-RU" dirty="0"/>
              <a:t> – </a:t>
            </a:r>
            <a:r>
              <a:rPr lang="en-US" dirty="0"/>
              <a:t>bab</a:t>
            </a:r>
            <a:r>
              <a:rPr lang="en-US" b="1" u="sng" dirty="0"/>
              <a:t>ies</a:t>
            </a:r>
            <a:r>
              <a:rPr lang="ru-RU" dirty="0"/>
              <a:t> и т.д.)</a:t>
            </a:r>
          </a:p>
          <a:p>
            <a:pPr lvl="0"/>
            <a:r>
              <a:rPr lang="ru-RU" dirty="0"/>
              <a:t>если сущ. заканчивается на </a:t>
            </a:r>
            <a:r>
              <a:rPr lang="ru-RU" b="1" u="sng" dirty="0"/>
              <a:t>у</a:t>
            </a:r>
            <a:r>
              <a:rPr lang="ru-RU" dirty="0"/>
              <a:t> и перед ней идет гласная, то мы ничего не меняем и прибавляем </a:t>
            </a:r>
            <a:r>
              <a:rPr lang="en-US" b="1" u="sng" dirty="0"/>
              <a:t>s</a:t>
            </a:r>
            <a:r>
              <a:rPr lang="ru-RU" b="1" dirty="0"/>
              <a:t>: </a:t>
            </a:r>
            <a:r>
              <a:rPr lang="en-US" b="1" dirty="0"/>
              <a:t>joy</a:t>
            </a:r>
            <a:r>
              <a:rPr lang="ru-RU" b="1" dirty="0"/>
              <a:t>-</a:t>
            </a:r>
            <a:r>
              <a:rPr lang="en-US" b="1" dirty="0"/>
              <a:t>joys</a:t>
            </a:r>
            <a:r>
              <a:rPr lang="ru-RU" b="1" dirty="0"/>
              <a:t>, </a:t>
            </a:r>
            <a:r>
              <a:rPr lang="en-US" b="1" dirty="0"/>
              <a:t>boy</a:t>
            </a:r>
            <a:r>
              <a:rPr lang="ru-RU" b="1" dirty="0"/>
              <a:t> – </a:t>
            </a:r>
            <a:r>
              <a:rPr lang="en-US" b="1" dirty="0"/>
              <a:t>boys</a:t>
            </a:r>
            <a:r>
              <a:rPr lang="ru-RU" b="1" dirty="0"/>
              <a:t>;</a:t>
            </a:r>
            <a:endParaRPr lang="ru-RU" dirty="0"/>
          </a:p>
          <a:p>
            <a:pPr marL="0" lvl="0" indent="0">
              <a:buNone/>
            </a:pPr>
            <a:r>
              <a:rPr lang="ru-RU" b="1" dirty="0"/>
              <a:t>ИСКЛЮЧЕНИЯ: </a:t>
            </a:r>
            <a:endParaRPr lang="ru-RU" dirty="0"/>
          </a:p>
          <a:p>
            <a:r>
              <a:rPr lang="en-US" b="1" dirty="0"/>
              <a:t>Man-men</a:t>
            </a:r>
            <a:endParaRPr lang="ru-RU" dirty="0"/>
          </a:p>
          <a:p>
            <a:r>
              <a:rPr lang="en-US" b="1" dirty="0"/>
              <a:t>Woman – women</a:t>
            </a:r>
            <a:endParaRPr lang="ru-RU" dirty="0"/>
          </a:p>
          <a:p>
            <a:r>
              <a:rPr lang="en-US" b="1" dirty="0"/>
              <a:t>Child – children</a:t>
            </a:r>
            <a:endParaRPr lang="ru-RU" dirty="0"/>
          </a:p>
          <a:p>
            <a:r>
              <a:rPr lang="en-US" b="1" dirty="0"/>
              <a:t>Mouse-mice</a:t>
            </a:r>
            <a:endParaRPr lang="ru-RU" dirty="0"/>
          </a:p>
          <a:p>
            <a:r>
              <a:rPr lang="en-US" b="1" dirty="0"/>
              <a:t>Foot-feet</a:t>
            </a:r>
            <a:endParaRPr lang="ru-RU" dirty="0"/>
          </a:p>
          <a:p>
            <a:r>
              <a:rPr lang="en-US" b="1" dirty="0"/>
              <a:t>Tooth-teeth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98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06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5" t="31055" r="1416" b="42234"/>
          <a:stretch/>
        </p:blipFill>
        <p:spPr bwMode="auto">
          <a:xfrm>
            <a:off x="179512" y="980728"/>
            <a:ext cx="873096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0" t="45928" r="2616" b="41761"/>
          <a:stretch/>
        </p:blipFill>
        <p:spPr bwMode="auto">
          <a:xfrm>
            <a:off x="20751" y="2651658"/>
            <a:ext cx="8883740" cy="90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1" t="23012" r="2615" b="68276"/>
          <a:stretch/>
        </p:blipFill>
        <p:spPr bwMode="auto">
          <a:xfrm>
            <a:off x="108039" y="3482190"/>
            <a:ext cx="8709164" cy="63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7" t="40814" r="2563" b="44917"/>
          <a:stretch/>
        </p:blipFill>
        <p:spPr bwMode="auto">
          <a:xfrm>
            <a:off x="-6896" y="4293096"/>
            <a:ext cx="8824099" cy="104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1" y="5589240"/>
            <a:ext cx="8277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 – открытый банк данных ОГЭ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oge.fipi.ru/os/xmodules/qprint/index.php?proj=8BBD5C99F37898B6402964AB11955663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3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754"/>
            <a:ext cx="8856984" cy="139102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Прилагательные </a:t>
            </a:r>
            <a:r>
              <a:rPr lang="ru-RU" sz="31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нужно поставить в нужную степень сравнения (особое внимание уделить частным случаям и </a:t>
            </a:r>
            <a:r>
              <a:rPr lang="ru-RU" sz="31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исключениям):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Funn</a:t>
            </a:r>
            <a:r>
              <a:rPr lang="en-US" b="1" u="sng" dirty="0"/>
              <a:t>y</a:t>
            </a:r>
            <a:r>
              <a:rPr lang="en-US" dirty="0"/>
              <a:t>-funn</a:t>
            </a:r>
            <a:r>
              <a:rPr lang="en-US" b="1" u="sng" dirty="0"/>
              <a:t>ier</a:t>
            </a:r>
            <a:r>
              <a:rPr lang="en-US" dirty="0"/>
              <a:t> – the funn</a:t>
            </a:r>
            <a:r>
              <a:rPr lang="en-US" b="1" u="sng" dirty="0"/>
              <a:t>iest</a:t>
            </a:r>
            <a:endParaRPr lang="ru-RU" dirty="0"/>
          </a:p>
          <a:p>
            <a:r>
              <a:rPr lang="en-US" dirty="0"/>
              <a:t>Happ</a:t>
            </a:r>
            <a:r>
              <a:rPr lang="en-US" b="1" u="sng" dirty="0"/>
              <a:t>y</a:t>
            </a:r>
            <a:r>
              <a:rPr lang="en-US" dirty="0"/>
              <a:t> – happ</a:t>
            </a:r>
            <a:r>
              <a:rPr lang="en-US" b="1" u="sng" dirty="0"/>
              <a:t>ier</a:t>
            </a:r>
            <a:r>
              <a:rPr lang="en-US" dirty="0"/>
              <a:t> – the happ</a:t>
            </a:r>
            <a:r>
              <a:rPr lang="en-US" b="1" u="sng" dirty="0"/>
              <a:t>iest</a:t>
            </a:r>
            <a:endParaRPr lang="ru-RU" dirty="0"/>
          </a:p>
          <a:p>
            <a:r>
              <a:rPr lang="en-US" dirty="0"/>
              <a:t>Luck</a:t>
            </a:r>
            <a:r>
              <a:rPr lang="en-US" b="1" u="sng" dirty="0"/>
              <a:t>y</a:t>
            </a:r>
            <a:r>
              <a:rPr lang="en-US" dirty="0"/>
              <a:t> – luck</a:t>
            </a:r>
            <a:r>
              <a:rPr lang="en-US" b="1" u="sng" dirty="0"/>
              <a:t>ier</a:t>
            </a:r>
            <a:r>
              <a:rPr lang="en-US" dirty="0"/>
              <a:t> – the luck</a:t>
            </a:r>
            <a:r>
              <a:rPr lang="en-US" b="1" u="sng" dirty="0"/>
              <a:t>iest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en-US" dirty="0"/>
              <a:t>Big-bi</a:t>
            </a:r>
            <a:r>
              <a:rPr lang="en-US" b="1" u="sng" dirty="0"/>
              <a:t>gg</a:t>
            </a:r>
            <a:r>
              <a:rPr lang="en-US" dirty="0"/>
              <a:t>er-the bi</a:t>
            </a:r>
            <a:r>
              <a:rPr lang="en-US" b="1" u="sng" dirty="0"/>
              <a:t>gg</a:t>
            </a:r>
            <a:r>
              <a:rPr lang="en-US" dirty="0"/>
              <a:t>est</a:t>
            </a:r>
            <a:endParaRPr lang="ru-RU" dirty="0"/>
          </a:p>
          <a:p>
            <a:r>
              <a:rPr lang="en-US" dirty="0"/>
              <a:t>Fat – fa</a:t>
            </a:r>
            <a:r>
              <a:rPr lang="en-US" b="1" u="sng" dirty="0"/>
              <a:t>tt</a:t>
            </a:r>
            <a:r>
              <a:rPr lang="en-US" dirty="0"/>
              <a:t>er – the fa</a:t>
            </a:r>
            <a:r>
              <a:rPr lang="en-US" b="1" u="sng" dirty="0"/>
              <a:t>tt</a:t>
            </a:r>
            <a:r>
              <a:rPr lang="en-US" dirty="0"/>
              <a:t>est</a:t>
            </a:r>
            <a:endParaRPr lang="ru-RU" dirty="0"/>
          </a:p>
          <a:p>
            <a:r>
              <a:rPr lang="en-US" dirty="0"/>
              <a:t>Hot – ho</a:t>
            </a:r>
            <a:r>
              <a:rPr lang="en-US" b="1" u="sng" dirty="0"/>
              <a:t>tt</a:t>
            </a:r>
            <a:r>
              <a:rPr lang="en-US" dirty="0"/>
              <a:t>er – the ho</a:t>
            </a:r>
            <a:r>
              <a:rPr lang="en-US" b="1" u="sng" dirty="0"/>
              <a:t>tt</a:t>
            </a:r>
            <a:r>
              <a:rPr lang="en-US" dirty="0"/>
              <a:t>est</a:t>
            </a:r>
            <a:endParaRPr lang="ru-RU" dirty="0"/>
          </a:p>
          <a:p>
            <a:pPr marL="0" indent="0">
              <a:buNone/>
            </a:pPr>
            <a:r>
              <a:rPr lang="ru-RU" b="1" u="sng" dirty="0" smtClean="0"/>
              <a:t>ИСКЛЮЧЕНИЯ</a:t>
            </a:r>
            <a:r>
              <a:rPr lang="en-US" b="1" u="sng" dirty="0"/>
              <a:t>:</a:t>
            </a:r>
            <a:endParaRPr lang="ru-RU" dirty="0"/>
          </a:p>
          <a:p>
            <a:r>
              <a:rPr lang="en-US" dirty="0"/>
              <a:t>Little-less-the least</a:t>
            </a:r>
            <a:endParaRPr lang="ru-RU" dirty="0"/>
          </a:p>
          <a:p>
            <a:r>
              <a:rPr lang="en-US" dirty="0"/>
              <a:t>Much/many – more – the most</a:t>
            </a:r>
            <a:endParaRPr lang="ru-RU" dirty="0"/>
          </a:p>
          <a:p>
            <a:r>
              <a:rPr lang="en-US" dirty="0"/>
              <a:t>Good/well – better-the best</a:t>
            </a:r>
            <a:endParaRPr lang="ru-RU" dirty="0"/>
          </a:p>
          <a:p>
            <a:r>
              <a:rPr lang="en-US" dirty="0"/>
              <a:t>Bad – worse – the worst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4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2" t="54508" r="2648" b="35041"/>
          <a:stretch/>
        </p:blipFill>
        <p:spPr bwMode="auto">
          <a:xfrm>
            <a:off x="22808" y="3573016"/>
            <a:ext cx="901368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sz="3100" b="1" dirty="0">
                <a:latin typeface="Arial" panose="020B0604020202020204" pitchFamily="34" charset="0"/>
                <a:cs typeface="Arial" panose="020B0604020202020204" pitchFamily="34" charset="0"/>
              </a:rPr>
              <a:t>узнать какая степень сравнения в предложении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2664296"/>
          </a:xfrm>
        </p:spPr>
        <p:txBody>
          <a:bodyPr>
            <a:normAutofit/>
          </a:bodyPr>
          <a:lstStyle/>
          <a:p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перед пробелом __________ стоит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то надо ставить превосходную степень</a:t>
            </a:r>
          </a:p>
          <a:p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перед пробелом __________ стоит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то надо ставить сравнительную степень</a:t>
            </a:r>
          </a:p>
          <a:p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после пробела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 __________ стоит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то надо ставить сравнительную степень</a:t>
            </a:r>
          </a:p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Сложные прилагательные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: в сравнительной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перед словом, а в превосходной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most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pleasant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more pleasant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most pleasant</a:t>
            </a: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5" t="51969" r="4318" b="40156"/>
          <a:stretch/>
        </p:blipFill>
        <p:spPr bwMode="auto">
          <a:xfrm>
            <a:off x="-85211" y="4725144"/>
            <a:ext cx="9229725" cy="10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7" t="33594" r="2562" b="59766"/>
          <a:stretch/>
        </p:blipFill>
        <p:spPr bwMode="auto">
          <a:xfrm>
            <a:off x="-4539" y="5760119"/>
            <a:ext cx="9041035" cy="7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208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01006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Числительные </a:t>
            </a:r>
            <a:r>
              <a:rPr lang="ru-RU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нужно из количественных перевести в порядковые:</a:t>
            </a:r>
            <a:br>
              <a:rPr lang="ru-RU" sz="4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77471"/>
            <a:ext cx="3240360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One- first</a:t>
            </a:r>
            <a:endParaRPr lang="ru-RU" sz="3600" i="1" dirty="0"/>
          </a:p>
          <a:p>
            <a:pPr marL="0" indent="0">
              <a:buNone/>
            </a:pPr>
            <a:r>
              <a:rPr lang="en-US" sz="3600" b="1" i="1" dirty="0"/>
              <a:t>Two – second </a:t>
            </a:r>
            <a:endParaRPr lang="ru-RU" sz="3600" b="1" i="1" dirty="0" smtClean="0"/>
          </a:p>
          <a:p>
            <a:pPr marL="0" indent="0">
              <a:buNone/>
            </a:pPr>
            <a:r>
              <a:rPr lang="en-US" sz="3600" b="1" i="1" dirty="0" smtClean="0"/>
              <a:t>Three </a:t>
            </a:r>
            <a:r>
              <a:rPr lang="en-US" sz="3600" b="1" i="1" dirty="0"/>
              <a:t>– third</a:t>
            </a:r>
            <a:endParaRPr lang="ru-RU" sz="3600" i="1" dirty="0"/>
          </a:p>
          <a:p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7" t="21517" r="2647" b="70082"/>
          <a:stretch/>
        </p:blipFill>
        <p:spPr bwMode="auto">
          <a:xfrm>
            <a:off x="107504" y="3787374"/>
            <a:ext cx="8892480" cy="857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1700808"/>
            <a:ext cx="39566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Four – four</a:t>
            </a:r>
            <a:r>
              <a:rPr lang="en-US" sz="3200" b="1" dirty="0"/>
              <a:t>th</a:t>
            </a:r>
            <a:endParaRPr lang="ru-RU" sz="3200" dirty="0"/>
          </a:p>
          <a:p>
            <a:r>
              <a:rPr lang="en-US" sz="3200" dirty="0"/>
              <a:t>Five – </a:t>
            </a:r>
            <a:r>
              <a:rPr lang="en-US" sz="3200" b="1" dirty="0"/>
              <a:t>fifth</a:t>
            </a:r>
            <a:endParaRPr lang="ru-RU" sz="3200" dirty="0"/>
          </a:p>
          <a:p>
            <a:r>
              <a:rPr lang="en-US" sz="3200" dirty="0"/>
              <a:t>Twelve – </a:t>
            </a:r>
            <a:r>
              <a:rPr lang="en-US" sz="3200" b="1" dirty="0"/>
              <a:t>twelfth</a:t>
            </a:r>
            <a:endParaRPr lang="ru-RU" sz="3200" dirty="0"/>
          </a:p>
          <a:p>
            <a:r>
              <a:rPr lang="en-US" sz="3200" dirty="0"/>
              <a:t>Twent</a:t>
            </a:r>
            <a:r>
              <a:rPr lang="en-US" sz="3200" b="1" u="sng" dirty="0"/>
              <a:t>y</a:t>
            </a:r>
            <a:r>
              <a:rPr lang="en-US" sz="3200" dirty="0"/>
              <a:t> – twent</a:t>
            </a:r>
            <a:r>
              <a:rPr lang="en-US" sz="3200" b="1" u="sng" dirty="0"/>
              <a:t>ie</a:t>
            </a:r>
            <a:r>
              <a:rPr lang="en-US" sz="3200" b="1" dirty="0"/>
              <a:t>th</a:t>
            </a:r>
            <a:endParaRPr lang="ru-RU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1" t="36526" r="2533" b="54663"/>
          <a:stretch/>
        </p:blipFill>
        <p:spPr bwMode="auto">
          <a:xfrm>
            <a:off x="1" y="4797152"/>
            <a:ext cx="8999984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59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01006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Личные местоимения – будут переходить в разряд либо притяжательных, либо возвратных, либо в личные во всех остальных падежах:</a:t>
            </a:r>
            <a:b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4968552" cy="29523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/>
              <a:t>ПРИТЯЖАТЕЛЬНЫЕ</a:t>
            </a:r>
            <a:r>
              <a:rPr lang="ru-RU" b="1" dirty="0" smtClean="0"/>
              <a:t>: (Чей? Чья? Чье?)</a:t>
            </a:r>
            <a:endParaRPr lang="ru-RU" dirty="0"/>
          </a:p>
          <a:p>
            <a:r>
              <a:rPr lang="en-US" dirty="0"/>
              <a:t>My</a:t>
            </a:r>
            <a:r>
              <a:rPr lang="ru-RU" dirty="0"/>
              <a:t> – мой, мое</a:t>
            </a:r>
          </a:p>
          <a:p>
            <a:r>
              <a:rPr lang="en-US" dirty="0"/>
              <a:t>Your</a:t>
            </a:r>
            <a:r>
              <a:rPr lang="ru-RU" dirty="0"/>
              <a:t> – твой/ваш</a:t>
            </a:r>
          </a:p>
          <a:p>
            <a:r>
              <a:rPr lang="en-US" dirty="0"/>
              <a:t>His</a:t>
            </a:r>
            <a:r>
              <a:rPr lang="ru-RU" dirty="0"/>
              <a:t> – его (о мужчинах)</a:t>
            </a:r>
          </a:p>
          <a:p>
            <a:r>
              <a:rPr lang="en-US" dirty="0"/>
              <a:t>Her</a:t>
            </a:r>
            <a:r>
              <a:rPr lang="ru-RU" dirty="0"/>
              <a:t> – её (о женщинах)</a:t>
            </a:r>
          </a:p>
          <a:p>
            <a:r>
              <a:rPr lang="en-US" dirty="0"/>
              <a:t>Its</a:t>
            </a:r>
            <a:r>
              <a:rPr lang="ru-RU" dirty="0"/>
              <a:t> – его, её (о неодушевленных предметах и животных)</a:t>
            </a:r>
          </a:p>
          <a:p>
            <a:r>
              <a:rPr lang="en-US" dirty="0"/>
              <a:t>Our</a:t>
            </a:r>
            <a:r>
              <a:rPr lang="ru-RU" dirty="0"/>
              <a:t> – наш</a:t>
            </a:r>
          </a:p>
          <a:p>
            <a:r>
              <a:rPr lang="en-US" dirty="0"/>
              <a:t>Their</a:t>
            </a:r>
            <a:r>
              <a:rPr lang="ru-RU" dirty="0"/>
              <a:t> – их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46" y="3933056"/>
            <a:ext cx="5554366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/>
              <a:t>ЛИЧНЫЕ МЕСТОИМЕНИЯ ВО ВСЕХ </a:t>
            </a:r>
            <a:endParaRPr lang="ru-RU" sz="2000" b="1" dirty="0" smtClean="0"/>
          </a:p>
          <a:p>
            <a:r>
              <a:rPr lang="ru-RU" sz="2000" b="1" dirty="0" smtClean="0"/>
              <a:t>ОСТАЛЬНЫХ </a:t>
            </a:r>
            <a:r>
              <a:rPr lang="ru-RU" sz="2000" b="1" dirty="0"/>
              <a:t>ПАДЕЖАХ:</a:t>
            </a:r>
            <a:endParaRPr lang="ru-RU" sz="2000" dirty="0"/>
          </a:p>
          <a:p>
            <a:r>
              <a:rPr lang="en-US" sz="2000" b="1" dirty="0"/>
              <a:t>Me</a:t>
            </a:r>
            <a:r>
              <a:rPr lang="ru-RU" sz="2000" b="1" dirty="0"/>
              <a:t> – меня, мне, обо мне</a:t>
            </a:r>
            <a:endParaRPr lang="ru-RU" sz="2000" dirty="0"/>
          </a:p>
          <a:p>
            <a:r>
              <a:rPr lang="en-US" sz="2000" b="1" dirty="0"/>
              <a:t>You</a:t>
            </a:r>
            <a:r>
              <a:rPr lang="ru-RU" sz="2000" b="1" dirty="0"/>
              <a:t> – тебя, тебе, тобой, о тебе</a:t>
            </a:r>
            <a:endParaRPr lang="ru-RU" sz="2000" dirty="0"/>
          </a:p>
          <a:p>
            <a:r>
              <a:rPr lang="en-US" sz="2000" b="1" dirty="0"/>
              <a:t>Him</a:t>
            </a:r>
            <a:r>
              <a:rPr lang="ru-RU" sz="2000" b="1" dirty="0"/>
              <a:t>- его, ему, о нем</a:t>
            </a:r>
            <a:endParaRPr lang="ru-RU" sz="2000" dirty="0"/>
          </a:p>
          <a:p>
            <a:r>
              <a:rPr lang="en-US" sz="2000" b="1" dirty="0"/>
              <a:t>Her</a:t>
            </a:r>
            <a:r>
              <a:rPr lang="ru-RU" sz="2000" b="1" dirty="0"/>
              <a:t> – её, ею, о ней</a:t>
            </a:r>
            <a:endParaRPr lang="ru-RU" sz="2000" dirty="0"/>
          </a:p>
          <a:p>
            <a:r>
              <a:rPr lang="en-US" sz="2000" b="1" dirty="0"/>
              <a:t>It</a:t>
            </a:r>
            <a:r>
              <a:rPr lang="ru-RU" sz="2000" b="1" dirty="0"/>
              <a:t> – его/ее, ему/ей</a:t>
            </a:r>
            <a:endParaRPr lang="ru-RU" sz="2000" dirty="0"/>
          </a:p>
          <a:p>
            <a:r>
              <a:rPr lang="en-US" sz="2000" b="1" dirty="0"/>
              <a:t>Us</a:t>
            </a:r>
            <a:r>
              <a:rPr lang="ru-RU" sz="2000" b="1" dirty="0"/>
              <a:t> – нас, нам, о нас</a:t>
            </a:r>
            <a:endParaRPr lang="ru-RU" sz="2000" dirty="0"/>
          </a:p>
          <a:p>
            <a:r>
              <a:rPr lang="en-US" sz="2000" b="1" dirty="0"/>
              <a:t>Them</a:t>
            </a:r>
            <a:r>
              <a:rPr lang="ru-RU" sz="2000" b="1" dirty="0"/>
              <a:t> – их, им, о них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2040230"/>
            <a:ext cx="4104456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/>
              <a:t>ВОЗВРАТНЫЕ:</a:t>
            </a:r>
            <a:endParaRPr lang="ru-RU" sz="2400" dirty="0"/>
          </a:p>
          <a:p>
            <a:r>
              <a:rPr lang="en-US" sz="2400" dirty="0"/>
              <a:t>Myself</a:t>
            </a:r>
            <a:endParaRPr lang="ru-RU" sz="2400" dirty="0"/>
          </a:p>
          <a:p>
            <a:r>
              <a:rPr lang="en-US" sz="2400" dirty="0"/>
              <a:t>Himself</a:t>
            </a:r>
            <a:endParaRPr lang="ru-RU" sz="2400" dirty="0"/>
          </a:p>
          <a:p>
            <a:r>
              <a:rPr lang="en-US" sz="2400" dirty="0"/>
              <a:t>Herself</a:t>
            </a:r>
            <a:endParaRPr lang="ru-RU" sz="2400" dirty="0"/>
          </a:p>
          <a:p>
            <a:r>
              <a:rPr lang="en-US" sz="2400" dirty="0"/>
              <a:t>Yourself</a:t>
            </a:r>
            <a:endParaRPr lang="ru-RU" sz="2400" dirty="0"/>
          </a:p>
          <a:p>
            <a:r>
              <a:rPr lang="en-US" sz="2400" dirty="0"/>
              <a:t>Itself</a:t>
            </a:r>
            <a:endParaRPr lang="ru-RU" sz="2400" dirty="0"/>
          </a:p>
          <a:p>
            <a:r>
              <a:rPr lang="en-US" sz="2400" dirty="0"/>
              <a:t> </a:t>
            </a:r>
            <a:endParaRPr lang="ru-RU" sz="2400" dirty="0"/>
          </a:p>
          <a:p>
            <a:r>
              <a:rPr lang="en-US" sz="2400" dirty="0"/>
              <a:t>Ourselves</a:t>
            </a:r>
            <a:endParaRPr lang="ru-RU" sz="2400" dirty="0"/>
          </a:p>
          <a:p>
            <a:r>
              <a:rPr lang="en-US" sz="2400" dirty="0"/>
              <a:t>Yourselves</a:t>
            </a:r>
            <a:endParaRPr lang="ru-RU" sz="2400" dirty="0"/>
          </a:p>
          <a:p>
            <a:r>
              <a:rPr lang="en-US" sz="2400" dirty="0"/>
              <a:t>Themselves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798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3" t="59979" r="2612" b="31813"/>
          <a:stretch/>
        </p:blipFill>
        <p:spPr bwMode="auto">
          <a:xfrm>
            <a:off x="179512" y="476672"/>
            <a:ext cx="882047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0" t="27664" r="61174" b="63729"/>
          <a:stretch/>
        </p:blipFill>
        <p:spPr bwMode="auto">
          <a:xfrm>
            <a:off x="256034" y="4758828"/>
            <a:ext cx="8568952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6" t="33594" r="2562" b="53906"/>
          <a:stretch/>
        </p:blipFill>
        <p:spPr bwMode="auto">
          <a:xfrm>
            <a:off x="114325" y="1706512"/>
            <a:ext cx="8710661" cy="121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6" t="44140" r="1793" b="45313"/>
          <a:stretch/>
        </p:blipFill>
        <p:spPr bwMode="auto">
          <a:xfrm>
            <a:off x="114325" y="3068960"/>
            <a:ext cx="8850163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24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875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Работа с тестовыми заданиями по грамматике</vt:lpstr>
      <vt:lpstr> Глагол – нужно поставить в любое подходящее по смыслу время активного или пассивного залога </vt:lpstr>
      <vt:lpstr> Существительное – нужно поставить во множественное число (особое внимание уделить особым случаям и исключениям: </vt:lpstr>
      <vt:lpstr>Презентация PowerPoint</vt:lpstr>
      <vt:lpstr>  Прилагательные – нужно поставить в нужную степень сравнения (особое внимание уделить частным случаям и исключениям): </vt:lpstr>
      <vt:lpstr> Как узнать какая степень сравнения в предложении: </vt:lpstr>
      <vt:lpstr> Числительные – нужно из количественных перевести в порядковые: </vt:lpstr>
      <vt:lpstr>Личные местоимения – будут переходить в разряд либо притяжательных, либо возвратных, либо в личные во всех остальных падежах: </vt:lpstr>
      <vt:lpstr>Презентация PowerPoint</vt:lpstr>
      <vt:lpstr>Моменты в ОГЭ, на которые следует обратить внимание</vt:lpstr>
      <vt:lpstr>Тренировочный вариант</vt:lpstr>
      <vt:lpstr>Рекомендуемая литература для подготовке к ОГЭ по английскому языку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Ленчик</dc:creator>
  <cp:lastModifiedBy>Ленчик</cp:lastModifiedBy>
  <cp:revision>27</cp:revision>
  <dcterms:created xsi:type="dcterms:W3CDTF">2022-01-27T05:36:56Z</dcterms:created>
  <dcterms:modified xsi:type="dcterms:W3CDTF">2022-02-04T06:54:56Z</dcterms:modified>
</cp:coreProperties>
</file>